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rQpMx2MB5vVOXin23O2DW0Mbn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7DCF35-AEFD-4F55-81A0-A3DADF24A5A0}">
  <a:tblStyle styleId="{2A7DCF35-AEFD-4F55-81A0-A3DADF24A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759b04c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13759b04ca5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759b04ca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13759b04ca5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759b04ca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13759b04ca5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759b04ca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13759b04ca5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759b04c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13759b04ca5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759b04ca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3759b04ca5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7f4c9f68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7f4c9f6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7f4c9f68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7f4c9f6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7f4cc93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7f4cc9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7f4cc937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7f4cc93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7f4cc937a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7f4cc93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72d453eb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372d453eb4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72d453eb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1372d453eb4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759b04c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13759b04ca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59b04c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13759b04ca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759b04c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13759b04ca5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759b04c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13759b04ca5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759b04c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13759b04ca5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2155" y="0"/>
            <a:ext cx="52998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/>
          <p:nvPr>
            <p:ph type="ctrTitle"/>
          </p:nvPr>
        </p:nvSpPr>
        <p:spPr>
          <a:xfrm>
            <a:off x="838200" y="2129164"/>
            <a:ext cx="4799798" cy="190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  <a:defRPr sz="4000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831783" y="4198804"/>
            <a:ext cx="4799798" cy="1499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8200" y="1825625"/>
            <a:ext cx="10515600" cy="330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1"/>
          <p:cNvSpPr/>
          <p:nvPr/>
        </p:nvSpPr>
        <p:spPr>
          <a:xfrm>
            <a:off x="0" y="0"/>
            <a:ext cx="4308859" cy="6858000"/>
          </a:xfrm>
          <a:prstGeom prst="rect">
            <a:avLst/>
          </a:prstGeom>
          <a:solidFill>
            <a:srgbClr val="192A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1"/>
          <p:cNvSpPr txBox="1"/>
          <p:nvPr>
            <p:ph type="title"/>
          </p:nvPr>
        </p:nvSpPr>
        <p:spPr>
          <a:xfrm>
            <a:off x="664545" y="2438802"/>
            <a:ext cx="3361355" cy="1866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1855788" y="85726"/>
            <a:ext cx="9764712" cy="6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6616700" y="889000"/>
            <a:ext cx="5575300" cy="5968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839789" y="5207000"/>
            <a:ext cx="2601912" cy="44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3" type="body"/>
          </p:nvPr>
        </p:nvSpPr>
        <p:spPr>
          <a:xfrm>
            <a:off x="839789" y="4102100"/>
            <a:ext cx="2601912" cy="44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12"/>
          <p:cNvSpPr txBox="1"/>
          <p:nvPr>
            <p:ph idx="4" type="body"/>
          </p:nvPr>
        </p:nvSpPr>
        <p:spPr>
          <a:xfrm>
            <a:off x="839789" y="3213100"/>
            <a:ext cx="2601912" cy="44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  <a:defRPr sz="6000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1793081" y="136525"/>
            <a:ext cx="9738519" cy="688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/>
          <p:nvPr>
            <p:ph idx="2" type="pic"/>
          </p:nvPr>
        </p:nvSpPr>
        <p:spPr>
          <a:xfrm>
            <a:off x="5181600" y="1523206"/>
            <a:ext cx="6172200" cy="380365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838200" y="1523206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" type="body"/>
          </p:nvPr>
        </p:nvSpPr>
        <p:spPr>
          <a:xfrm rot="5400000">
            <a:off x="4443680" y="-1779855"/>
            <a:ext cx="330464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1939130" y="85726"/>
            <a:ext cx="9706769" cy="773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1968501" y="1562895"/>
            <a:ext cx="8453439" cy="2882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/>
          <p:nvPr/>
        </p:nvSpPr>
        <p:spPr>
          <a:xfrm>
            <a:off x="0" y="0"/>
            <a:ext cx="12192000" cy="875899"/>
          </a:xfrm>
          <a:prstGeom prst="rect">
            <a:avLst/>
          </a:prstGeom>
          <a:solidFill>
            <a:srgbClr val="0D2D6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5"/>
          <p:cNvPicPr preferRelativeResize="0"/>
          <p:nvPr/>
        </p:nvPicPr>
        <p:blipFill rotWithShape="1">
          <a:blip r:embed="rId1">
            <a:alphaModFix/>
          </a:blip>
          <a:srcRect b="83395" l="1" r="-116" t="0"/>
          <a:stretch/>
        </p:blipFill>
        <p:spPr>
          <a:xfrm>
            <a:off x="0" y="0"/>
            <a:ext cx="9402572" cy="8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" type="body"/>
          </p:nvPr>
        </p:nvSpPr>
        <p:spPr>
          <a:xfrm>
            <a:off x="838200" y="1825625"/>
            <a:ext cx="10515600" cy="3304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1.jp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s.wikipedia.org/wiki/Ciencias_de_la_computaci%C3%B3n" TargetMode="External"/><Relationship Id="rId4" Type="http://schemas.openxmlformats.org/officeDocument/2006/relationships/hyperlink" Target="https://www.youtube.com/watch?v=NDxfgdqks-Y" TargetMode="External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838200" y="2129175"/>
            <a:ext cx="5692500" cy="19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Curso de selección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671333" y="4038979"/>
            <a:ext cx="47997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0" lvl="0" marL="89999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Sesión 1: Introducción a las ciencias computacionales </a:t>
            </a:r>
            <a:endParaRPr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16" y="541554"/>
            <a:ext cx="3902475" cy="1179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6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63" name="Google Shape;6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2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759b04ca5_0_62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Lenguajes y Frameworks</a:t>
            </a:r>
            <a:endParaRPr/>
          </a:p>
        </p:txBody>
      </p:sp>
      <p:sp>
        <p:nvSpPr>
          <p:cNvPr id="183" name="Google Shape;183;g13759b04ca5_0_62"/>
          <p:cNvSpPr txBox="1"/>
          <p:nvPr>
            <p:ph idx="1" type="body"/>
          </p:nvPr>
        </p:nvSpPr>
        <p:spPr>
          <a:xfrm>
            <a:off x="85725" y="945925"/>
            <a:ext cx="5772600" cy="5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Frameworks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Estructura previa que se puede aprovechar para desarrollar un proyecto.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Especie de plantilla, un esquema conceptual, que simplifica la elaboración de una tarea, ya que solo es necesario complementarlo de acuerdo a lo que se quiere realizar.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13759b04ca5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g13759b04ca5_0_62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86" name="Google Shape;186;g13759b04ca5_0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g13759b04ca5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g13759b04ca5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225" y="1669326"/>
            <a:ext cx="6028876" cy="351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3759b04ca5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50" y="4014300"/>
            <a:ext cx="7046575" cy="2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3759b04ca5_0_73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Intérpretes</a:t>
            </a:r>
            <a:r>
              <a:rPr lang="es-PE"/>
              <a:t> y </a:t>
            </a:r>
            <a:r>
              <a:rPr lang="es-PE"/>
              <a:t>Compiladores</a:t>
            </a:r>
            <a:endParaRPr/>
          </a:p>
        </p:txBody>
      </p:sp>
      <p:sp>
        <p:nvSpPr>
          <p:cNvPr id="195" name="Google Shape;195;g13759b04ca5_0_73"/>
          <p:cNvSpPr txBox="1"/>
          <p:nvPr>
            <p:ph idx="1" type="body"/>
          </p:nvPr>
        </p:nvSpPr>
        <p:spPr>
          <a:xfrm>
            <a:off x="85725" y="945925"/>
            <a:ext cx="5772600" cy="4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Intérprete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Programa informático que procesa el código fuente de un proyecto de software durante su tiempo de ejecución, es decir, mientras el software se está ejecutando, y actúa como una interfaz entre ese proyecto y el procesador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g13759b04ca5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g13759b04ca5_0_73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98" name="Google Shape;198;g13759b04ca5_0_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g13759b04ca5_0_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g13759b04ca5_0_73"/>
          <p:cNvSpPr txBox="1"/>
          <p:nvPr/>
        </p:nvSpPr>
        <p:spPr>
          <a:xfrm>
            <a:off x="6173575" y="1499625"/>
            <a:ext cx="55542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s-PE" sz="2400">
                <a:solidFill>
                  <a:srgbClr val="002060"/>
                </a:solidFill>
              </a:rPr>
              <a:t>Lenguajes de programación que dependen de un intérprete para ser traducidos de código fuente a código máquina: </a:t>
            </a:r>
            <a:r>
              <a:rPr lang="es-PE" sz="2400">
                <a:solidFill>
                  <a:srgbClr val="002060"/>
                </a:solidFill>
              </a:rPr>
              <a:t>BASIC, Perl, Python, Ruby y PHP.</a:t>
            </a:r>
            <a:endParaRPr sz="2400">
              <a:solidFill>
                <a:srgbClr val="002060"/>
              </a:solidFill>
            </a:endParaRPr>
          </a:p>
          <a:p>
            <a:pPr indent="-3810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</a:pPr>
            <a:r>
              <a:rPr lang="es-PE" sz="2400">
                <a:solidFill>
                  <a:srgbClr val="002060"/>
                </a:solidFill>
              </a:rPr>
              <a:t>También llamados lenguajes interpretados.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759b04ca5_0_84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Intérpretes y Compiladores</a:t>
            </a:r>
            <a:endParaRPr/>
          </a:p>
        </p:txBody>
      </p:sp>
      <p:sp>
        <p:nvSpPr>
          <p:cNvPr id="206" name="Google Shape;206;g13759b04ca5_0_84"/>
          <p:cNvSpPr txBox="1"/>
          <p:nvPr>
            <p:ph idx="1" type="body"/>
          </p:nvPr>
        </p:nvSpPr>
        <p:spPr>
          <a:xfrm>
            <a:off x="85725" y="945925"/>
            <a:ext cx="5772600" cy="5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Compilador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4064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Programa que traduce un programa escrito en lenguaje fuente y produce otro equivalente escrito en un lenguaje destino. Lenguaje de alto nivel. Por ejemplo: C, Pascal, C + +</a:t>
            </a:r>
            <a:r>
              <a:rPr lang="es-PE" sz="2800">
                <a:latin typeface="Arial"/>
                <a:ea typeface="Arial"/>
                <a:cs typeface="Arial"/>
                <a:sym typeface="Arial"/>
              </a:rPr>
              <a:t>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13759b04ca5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g13759b04ca5_0_84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09" name="Google Shape;209;g13759b04ca5_0_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g13759b04ca5_0_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g13759b04ca5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225" y="1770100"/>
            <a:ext cx="5962650" cy="3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759b04ca5_0_98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Pensamiento </a:t>
            </a:r>
            <a:r>
              <a:rPr lang="es-PE"/>
              <a:t>Lógico</a:t>
            </a:r>
            <a:endParaRPr/>
          </a:p>
        </p:txBody>
      </p:sp>
      <p:sp>
        <p:nvSpPr>
          <p:cNvPr id="217" name="Google Shape;217;g13759b04ca5_0_98"/>
          <p:cNvSpPr txBox="1"/>
          <p:nvPr>
            <p:ph idx="1" type="body"/>
          </p:nvPr>
        </p:nvSpPr>
        <p:spPr>
          <a:xfrm>
            <a:off x="254925" y="1280425"/>
            <a:ext cx="5772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ndispensable para programar.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Permite reconocer el problema que queremos solucionar, buscar una solución que podamos programar y analizar las salidas que obtengamos para formarnos conclusiones.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3759b04ca5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g13759b04ca5_0_98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20" name="Google Shape;220;g13759b04ca5_0_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g13759b04ca5_0_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g13759b04ca5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250" y="1223975"/>
            <a:ext cx="5923750" cy="48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759b04ca5_0_108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Pensamiento Lógico</a:t>
            </a:r>
            <a:endParaRPr/>
          </a:p>
        </p:txBody>
      </p:sp>
      <p:sp>
        <p:nvSpPr>
          <p:cNvPr id="228" name="Google Shape;228;g13759b04ca5_0_108"/>
          <p:cNvSpPr txBox="1"/>
          <p:nvPr>
            <p:ph idx="1" type="body"/>
          </p:nvPr>
        </p:nvSpPr>
        <p:spPr>
          <a:xfrm>
            <a:off x="254925" y="2784000"/>
            <a:ext cx="11631000" cy="27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6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9600">
                <a:latin typeface="Arial"/>
                <a:ea typeface="Arial"/>
                <a:cs typeface="Arial"/>
                <a:sym typeface="Arial"/>
              </a:rPr>
              <a:t>Un programa muestra salidas diferentes según las entradas o la interacción que realice en ese instante con el entorno (si es que utiliza sensores). </a:t>
            </a:r>
            <a:endParaRPr sz="96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9600">
                <a:latin typeface="Arial"/>
                <a:ea typeface="Arial"/>
                <a:cs typeface="Arial"/>
                <a:sym typeface="Arial"/>
              </a:rPr>
              <a:t>Es importante poder anticiparnos y programar un código que tenga en cuenta todas estas situaciones. Aquí es donde entra en juego el pensamiento lógico. Cuanto más desarrollada tengas esta capacidad, tu programa hará más a menudo lo que pensabas que haría.</a:t>
            </a:r>
            <a:endParaRPr sz="96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13759b04ca5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g13759b04ca5_0_108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31" name="Google Shape;231;g13759b04ca5_0_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g13759b04ca5_0_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g13759b04ca5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213" y="983988"/>
            <a:ext cx="112680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759b04ca5_0_118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Pensamiento Lógico</a:t>
            </a:r>
            <a:endParaRPr/>
          </a:p>
        </p:txBody>
      </p:sp>
      <p:sp>
        <p:nvSpPr>
          <p:cNvPr id="239" name="Google Shape;239;g13759b04ca5_0_118"/>
          <p:cNvSpPr txBox="1"/>
          <p:nvPr>
            <p:ph idx="1" type="body"/>
          </p:nvPr>
        </p:nvSpPr>
        <p:spPr>
          <a:xfrm>
            <a:off x="85725" y="945925"/>
            <a:ext cx="5772600" cy="5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51064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3085">
                <a:latin typeface="Arial"/>
                <a:ea typeface="Arial"/>
                <a:cs typeface="Arial"/>
                <a:sym typeface="Arial"/>
              </a:rPr>
              <a:t>Lógica de Programación. Base sobre la cual se sustenta la programación en sí. Toda persona que pretenda construir un programa que dé solución a determinada problemática, se enfrenta a dos grandes tareas: </a:t>
            </a:r>
            <a:endParaRPr sz="3085">
              <a:latin typeface="Arial"/>
              <a:ea typeface="Arial"/>
              <a:cs typeface="Arial"/>
              <a:sym typeface="Arial"/>
            </a:endParaRPr>
          </a:p>
          <a:p>
            <a:pPr indent="-351064" lvl="2" marL="1371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3085">
                <a:latin typeface="Arial"/>
                <a:ea typeface="Arial"/>
                <a:cs typeface="Arial"/>
                <a:sym typeface="Arial"/>
              </a:rPr>
              <a:t>El QUÉ: acciones a realizar para poder resolver el problema. Esta tarea forma parte del trabajo de mesa previo a toda actividad de programación.</a:t>
            </a:r>
            <a:endParaRPr sz="3085">
              <a:latin typeface="Arial"/>
              <a:ea typeface="Arial"/>
              <a:cs typeface="Arial"/>
              <a:sym typeface="Arial"/>
            </a:endParaRPr>
          </a:p>
          <a:p>
            <a:pPr indent="-351064" lvl="2" marL="1371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3085">
                <a:latin typeface="Arial"/>
                <a:ea typeface="Arial"/>
                <a:cs typeface="Arial"/>
                <a:sym typeface="Arial"/>
              </a:rPr>
              <a:t>El CÓMO: instrucciones de las que se va a valer para escribir el código que realice las acciones determinadas en el QUÉ, las cuales están determinadas por el lenguaje de programación seleccionado.</a:t>
            </a:r>
            <a:endParaRPr sz="3085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13759b04ca5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g13759b04ca5_0_118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42" name="Google Shape;242;g13759b04ca5_0_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g13759b04ca5_0_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g13759b04ca5_0_118"/>
          <p:cNvPicPr preferRelativeResize="0"/>
          <p:nvPr/>
        </p:nvPicPr>
        <p:blipFill rotWithShape="1">
          <a:blip r:embed="rId6">
            <a:alphaModFix/>
          </a:blip>
          <a:srcRect b="950" l="7995" r="8546" t="0"/>
          <a:stretch/>
        </p:blipFill>
        <p:spPr>
          <a:xfrm>
            <a:off x="6159300" y="1140975"/>
            <a:ext cx="5881801" cy="43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7f4c9f68d_0_16"/>
          <p:cNvSpPr txBox="1"/>
          <p:nvPr>
            <p:ph type="title"/>
          </p:nvPr>
        </p:nvSpPr>
        <p:spPr>
          <a:xfrm>
            <a:off x="664545" y="2438802"/>
            <a:ext cx="3361500" cy="186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lang="es-PE" sz="4000">
                <a:latin typeface="Arial"/>
                <a:ea typeface="Arial"/>
                <a:cs typeface="Arial"/>
                <a:sym typeface="Arial"/>
              </a:rPr>
              <a:t>Caso o reto a resolver</a:t>
            </a:r>
            <a:endParaRPr/>
          </a:p>
        </p:txBody>
      </p:sp>
      <p:pic>
        <p:nvPicPr>
          <p:cNvPr id="250" name="Google Shape;250;g137f4c9f68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351624" cy="13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37f4c9f68d_0_16"/>
          <p:cNvSpPr txBox="1"/>
          <p:nvPr/>
        </p:nvSpPr>
        <p:spPr>
          <a:xfrm>
            <a:off x="4737050" y="1679775"/>
            <a:ext cx="6873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400">
                <a:solidFill>
                  <a:srgbClr val="0D2D6B"/>
                </a:solidFill>
              </a:rPr>
              <a:t>Ciencia de la Computación: cinco aplicaciones conocidas</a:t>
            </a:r>
            <a:endParaRPr b="1" sz="4400">
              <a:solidFill>
                <a:srgbClr val="0D2D6B"/>
              </a:solidFill>
            </a:endParaRPr>
          </a:p>
        </p:txBody>
      </p:sp>
      <p:grpSp>
        <p:nvGrpSpPr>
          <p:cNvPr id="252" name="Google Shape;252;g137f4c9f68d_0_16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53" name="Google Shape;253;g137f4c9f68d_0_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g137f4c9f68d_0_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7f4c9f68d_0_26"/>
          <p:cNvSpPr txBox="1"/>
          <p:nvPr>
            <p:ph type="title"/>
          </p:nvPr>
        </p:nvSpPr>
        <p:spPr>
          <a:xfrm>
            <a:off x="1793081" y="136525"/>
            <a:ext cx="9738600" cy="68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Recurso del Caso</a:t>
            </a:r>
            <a:endParaRPr/>
          </a:p>
        </p:txBody>
      </p:sp>
      <p:sp>
        <p:nvSpPr>
          <p:cNvPr id="260" name="Google Shape;260;g137f4c9f68d_0_26"/>
          <p:cNvSpPr txBox="1"/>
          <p:nvPr/>
        </p:nvSpPr>
        <p:spPr>
          <a:xfrm>
            <a:off x="2981550" y="5866900"/>
            <a:ext cx="7078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3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Mencione algunas de las aplicaciones  más conocidas de las ciencias de la computación </a:t>
            </a:r>
            <a:endParaRPr sz="3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37f4c9f68d_0_26"/>
          <p:cNvSpPr txBox="1"/>
          <p:nvPr/>
        </p:nvSpPr>
        <p:spPr>
          <a:xfrm>
            <a:off x="379639" y="3295600"/>
            <a:ext cx="2601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Imagen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37f4c9f68d_0_26"/>
          <p:cNvSpPr txBox="1"/>
          <p:nvPr/>
        </p:nvSpPr>
        <p:spPr>
          <a:xfrm>
            <a:off x="379639" y="2190700"/>
            <a:ext cx="2601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37f4c9f68d_0_26"/>
          <p:cNvSpPr txBox="1"/>
          <p:nvPr/>
        </p:nvSpPr>
        <p:spPr>
          <a:xfrm>
            <a:off x="379639" y="1301700"/>
            <a:ext cx="2601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sz="1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37f4c9f68d_0_26"/>
          <p:cNvSpPr/>
          <p:nvPr/>
        </p:nvSpPr>
        <p:spPr>
          <a:xfrm>
            <a:off x="1513175" y="1106125"/>
            <a:ext cx="9150000" cy="4449300"/>
          </a:xfrm>
          <a:prstGeom prst="roundRect">
            <a:avLst>
              <a:gd fmla="val 16667" name="adj"/>
            </a:avLst>
          </a:prstGeom>
          <a:solidFill>
            <a:srgbClr val="E7E6E6"/>
          </a:solidFill>
          <a:ln cap="flat" cmpd="sng" w="9525">
            <a:solidFill>
              <a:srgbClr val="192A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u="sng">
                <a:solidFill>
                  <a:schemeClr val="hlink"/>
                </a:solidFill>
                <a:hlinkClick r:id="rId3"/>
              </a:rPr>
              <a:t>https://es.wikipedia.org/wiki/Ciencias_de_la_computaci%C3%B3n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PE" u="sng">
                <a:solidFill>
                  <a:schemeClr val="hlink"/>
                </a:solidFill>
                <a:hlinkClick r:id="rId4"/>
              </a:rPr>
              <a:t>https://www.youtube.com/watch?v=NDxfgdqks-Y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65" name="Google Shape;265;g137f4c9f68d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4650" y="3241953"/>
            <a:ext cx="1829300" cy="1371975"/>
          </a:xfrm>
          <a:prstGeom prst="rect">
            <a:avLst/>
          </a:prstGeom>
          <a:noFill/>
          <a:ln cap="flat" cmpd="sng" w="9525">
            <a:solidFill>
              <a:srgbClr val="192A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7f4cc937a_0_0"/>
          <p:cNvSpPr txBox="1"/>
          <p:nvPr/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Indicaciones para realizar la actividad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37f4cc937a_0_0"/>
          <p:cNvSpPr txBox="1"/>
          <p:nvPr/>
        </p:nvSpPr>
        <p:spPr>
          <a:xfrm>
            <a:off x="838200" y="1825625"/>
            <a:ext cx="105156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s-PE" sz="2800">
                <a:solidFill>
                  <a:srgbClr val="002060"/>
                </a:solidFill>
              </a:rPr>
              <a:t>Repase los temas abordados en clase</a:t>
            </a:r>
            <a:endParaRPr sz="2800">
              <a:solidFill>
                <a:srgbClr val="00206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s-PE" sz="2800">
                <a:solidFill>
                  <a:srgbClr val="002060"/>
                </a:solidFill>
              </a:rPr>
              <a:t>Busque </a:t>
            </a:r>
            <a:r>
              <a:rPr lang="es-PE" sz="2800">
                <a:solidFill>
                  <a:srgbClr val="002060"/>
                </a:solidFill>
              </a:rPr>
              <a:t>Información</a:t>
            </a:r>
            <a:r>
              <a:rPr lang="es-PE" sz="2800">
                <a:solidFill>
                  <a:srgbClr val="002060"/>
                </a:solidFill>
              </a:rPr>
              <a:t> referente al tema en Internet</a:t>
            </a:r>
            <a:endParaRPr sz="2800">
              <a:solidFill>
                <a:srgbClr val="00206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s-PE" sz="2800">
                <a:solidFill>
                  <a:srgbClr val="002060"/>
                </a:solidFill>
              </a:rPr>
              <a:t>Ingrese a los recursos proporcionados</a:t>
            </a:r>
            <a:endParaRPr sz="2800">
              <a:solidFill>
                <a:srgbClr val="00206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s-PE" sz="2800">
                <a:solidFill>
                  <a:srgbClr val="002060"/>
                </a:solidFill>
              </a:rPr>
              <a:t>Publicar el resultado en: </a:t>
            </a:r>
            <a:endParaRPr sz="2800">
              <a:solidFill>
                <a:srgbClr val="002060"/>
              </a:solidFill>
            </a:endParaRPr>
          </a:p>
        </p:txBody>
      </p:sp>
      <p:grpSp>
        <p:nvGrpSpPr>
          <p:cNvPr id="272" name="Google Shape;272;g137f4cc937a_0_0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73" name="Google Shape;273;g137f4cc937a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137f4cc937a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137f4cc937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4449551" cy="13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37f4cc937a_0_11"/>
          <p:cNvSpPr txBox="1"/>
          <p:nvPr/>
        </p:nvSpPr>
        <p:spPr>
          <a:xfrm>
            <a:off x="4737050" y="1679775"/>
            <a:ext cx="6873000" cy="26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4400">
                <a:solidFill>
                  <a:srgbClr val="0D2D6B"/>
                </a:solidFill>
              </a:rPr>
              <a:t>Presentación y sustentación de equipos</a:t>
            </a:r>
            <a:endParaRPr b="1" sz="4400">
              <a:solidFill>
                <a:srgbClr val="0D2D6B"/>
              </a:solidFill>
            </a:endParaRPr>
          </a:p>
        </p:txBody>
      </p:sp>
      <p:grpSp>
        <p:nvGrpSpPr>
          <p:cNvPr id="281" name="Google Shape;281;g137f4cc937a_0_11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82" name="Google Shape;282;g137f4cc937a_0_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137f4cc937a_0_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E"/>
              <a:t>Resultado de aprendizaje</a:t>
            </a:r>
            <a:endParaRPr/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1602375" y="1766850"/>
            <a:ext cx="89982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Al 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de esta 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sesión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el estudiante identificará</a:t>
            </a:r>
            <a:r>
              <a:rPr lang="es-PE" sz="11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un panorama general de las ciencias computacionales, su historia, hardware, software y su relación con la sociedad.</a:t>
            </a:r>
            <a:endParaRPr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2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73" name="Google Shape;73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7f4cc937a_0_22"/>
          <p:cNvSpPr txBox="1"/>
          <p:nvPr/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Ideas clave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37f4cc937a_0_22"/>
          <p:cNvSpPr txBox="1"/>
          <p:nvPr/>
        </p:nvSpPr>
        <p:spPr>
          <a:xfrm>
            <a:off x="838200" y="1825625"/>
            <a:ext cx="105156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27025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66666"/>
              <a:buAutoNum type="arabicPeriod"/>
            </a:pPr>
            <a:r>
              <a:rPr lang="es-PE" sz="3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Facilita la gestión de la conectividad entre redes de computadoras en el mundo, tanto para conexiones locales (LAN) como amplias (WAN)</a:t>
            </a:r>
            <a:endParaRPr sz="3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66666"/>
              <a:buAutoNum type="arabicPeriod"/>
            </a:pPr>
            <a:r>
              <a:rPr lang="es-PE" sz="3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Permite gestionar estas bases mediante sistemas digitales de almacenamiento, creación y mantenimiento. Además, facilita un acceso más rápido a cualquier información.</a:t>
            </a:r>
            <a:endParaRPr sz="3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623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alibri"/>
              <a:buAutoNum type="arabicPeriod"/>
            </a:pPr>
            <a:r>
              <a:rPr lang="es-PE" sz="3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Permite la síntesis de procesos como resolución de problemas, toma de decisiones, adaptación al medio ambiente, aprendizaje y comunicación en las máquinas que emplean esta tecnología.</a:t>
            </a:r>
            <a:endParaRPr sz="3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623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alibri"/>
              <a:buAutoNum type="arabicPeriod"/>
            </a:pPr>
            <a:r>
              <a:rPr lang="es-PE" sz="3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Se aplica mediante el uso de software médico y forma parte de las tecnologías sanitarias. Su objetivo es prestar servicio a los profesionales de la salud para mejorar la calidad de la atención sanitaria.</a:t>
            </a:r>
            <a:endParaRPr sz="3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g137f4cc937a_0_22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291" name="Google Shape;291;g137f4cc937a_0_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137f4cc937a_0_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2d453eb4_1_105"/>
          <p:cNvSpPr/>
          <p:nvPr/>
        </p:nvSpPr>
        <p:spPr>
          <a:xfrm>
            <a:off x="-21000" y="902700"/>
            <a:ext cx="12192000" cy="5955300"/>
          </a:xfrm>
          <a:prstGeom prst="rect">
            <a:avLst/>
          </a:prstGeom>
          <a:solidFill>
            <a:srgbClr val="0D2D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372d453eb4_1_105"/>
          <p:cNvSpPr txBox="1"/>
          <p:nvPr>
            <p:ph idx="1" type="body"/>
          </p:nvPr>
        </p:nvSpPr>
        <p:spPr>
          <a:xfrm>
            <a:off x="2291900" y="1825625"/>
            <a:ext cx="83181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PE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“La educación es nuestro pasaporte para el futuro, porque el mañana pertenece a la gente que se prepara para el hoy” </a:t>
            </a:r>
            <a:endParaRPr sz="4400"/>
          </a:p>
        </p:txBody>
      </p:sp>
      <p:grpSp>
        <p:nvGrpSpPr>
          <p:cNvPr id="299" name="Google Shape;299;g1372d453eb4_1_105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300" name="Google Shape;300;g1372d453eb4_1_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g1372d453eb4_1_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g1372d453eb4_1_105"/>
          <p:cNvSpPr txBox="1"/>
          <p:nvPr/>
        </p:nvSpPr>
        <p:spPr>
          <a:xfrm>
            <a:off x="7760925" y="3955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PE" sz="2100">
                <a:solidFill>
                  <a:schemeClr val="lt1"/>
                </a:solidFill>
              </a:rPr>
              <a:t>Malcolm X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0" y="1662112"/>
            <a:ext cx="57150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922" y="6266192"/>
            <a:ext cx="1923501" cy="37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650" y="6013150"/>
            <a:ext cx="1385999" cy="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72d453eb4_1_1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PE"/>
              <a:t>Contenidos o temas</a:t>
            </a:r>
            <a:endParaRPr/>
          </a:p>
        </p:txBody>
      </p:sp>
      <p:pic>
        <p:nvPicPr>
          <p:cNvPr id="80" name="Google Shape;80;g1372d453eb4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g1372d453eb4_1_1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82" name="Google Shape;82;g1372d453eb4_1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g1372d453eb4_1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4" name="Google Shape;84;g1372d453eb4_1_1"/>
          <p:cNvGraphicFramePr/>
          <p:nvPr/>
        </p:nvGraphicFramePr>
        <p:xfrm>
          <a:off x="1677475" y="176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{2A7DCF35-AEFD-4F55-81A0-A3DADF24A5A0}</a:tableStyleId>
              </a:tblPr>
              <a:tblGrid>
                <a:gridCol w="8043450"/>
              </a:tblGrid>
              <a:tr h="60957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Char char="•"/>
                      </a:pPr>
                      <a:r>
                        <a:rPr lang="es-PE" sz="2800">
                          <a:solidFill>
                            <a:schemeClr val="lt1"/>
                          </a:solidFill>
                        </a:rPr>
                        <a:t>Introducción a las ciencias computacionales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2A66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Char char="•"/>
                      </a:pPr>
                      <a:r>
                        <a:rPr lang="es-PE" sz="2800">
                          <a:solidFill>
                            <a:schemeClr val="lt1"/>
                          </a:solidFill>
                        </a:rPr>
                        <a:t>Hardware y Software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2A66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Char char="•"/>
                      </a:pPr>
                      <a:r>
                        <a:rPr lang="es-PE" sz="2800">
                          <a:solidFill>
                            <a:schemeClr val="lt1"/>
                          </a:solidFill>
                        </a:rPr>
                        <a:t>Lenguajes y frameworks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2A66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Char char="•"/>
                      </a:pPr>
                      <a:r>
                        <a:rPr lang="es-PE" sz="2800">
                          <a:solidFill>
                            <a:schemeClr val="lt1"/>
                          </a:solidFill>
                        </a:rPr>
                        <a:t>Intérpretes y compiladores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2A66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Calibri"/>
                        <a:buChar char="•"/>
                      </a:pPr>
                      <a:r>
                        <a:rPr lang="es-PE" sz="2800">
                          <a:solidFill>
                            <a:schemeClr val="lt1"/>
                          </a:solidFill>
                        </a:rPr>
                        <a:t>Pensamiento lógico para resolver problemas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2A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>
            <p:ph type="title"/>
          </p:nvPr>
        </p:nvSpPr>
        <p:spPr>
          <a:xfrm>
            <a:off x="1769445" y="136526"/>
            <a:ext cx="9819372" cy="739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Introducción a las ciencias computacionales</a:t>
            </a:r>
            <a:endParaRPr/>
          </a:p>
        </p:txBody>
      </p:sp>
      <p:sp>
        <p:nvSpPr>
          <p:cNvPr id="90" name="Google Shape;90;p3"/>
          <p:cNvSpPr txBox="1"/>
          <p:nvPr>
            <p:ph idx="1" type="body"/>
          </p:nvPr>
        </p:nvSpPr>
        <p:spPr>
          <a:xfrm>
            <a:off x="322225" y="1224825"/>
            <a:ext cx="57726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La Computación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 es la disciplina que busca establecer una base científica para resolver problemas mediante el uso de dispositivos electrónicos y sistemas computacionales.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3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93" name="Google Shape;9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425" y="1096425"/>
            <a:ext cx="5017725" cy="36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g13759b04ca5_0_3"/>
          <p:cNvCxnSpPr/>
          <p:nvPr/>
        </p:nvCxnSpPr>
        <p:spPr>
          <a:xfrm>
            <a:off x="1084550" y="3614425"/>
            <a:ext cx="758400" cy="48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g13759b04ca5_0_3"/>
          <p:cNvCxnSpPr/>
          <p:nvPr/>
        </p:nvCxnSpPr>
        <p:spPr>
          <a:xfrm>
            <a:off x="1541750" y="1468575"/>
            <a:ext cx="758400" cy="48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g13759b04ca5_0_3"/>
          <p:cNvCxnSpPr/>
          <p:nvPr/>
        </p:nvCxnSpPr>
        <p:spPr>
          <a:xfrm>
            <a:off x="1541750" y="5513700"/>
            <a:ext cx="758400" cy="48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g13759b04ca5_0_3"/>
          <p:cNvCxnSpPr/>
          <p:nvPr/>
        </p:nvCxnSpPr>
        <p:spPr>
          <a:xfrm>
            <a:off x="1541750" y="4833625"/>
            <a:ext cx="758400" cy="48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g13759b04ca5_0_3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Introducción a las ciencias computacionales</a:t>
            </a:r>
            <a:endParaRPr/>
          </a:p>
        </p:txBody>
      </p:sp>
      <p:pic>
        <p:nvPicPr>
          <p:cNvPr id="105" name="Google Shape;105;g13759b04ca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g13759b04ca5_0_3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07" name="Google Shape;107;g13759b04ca5_0_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g13759b04ca5_0_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g13759b04ca5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675" y="1473380"/>
            <a:ext cx="5380400" cy="35860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g13759b04ca5_0_3"/>
          <p:cNvSpPr/>
          <p:nvPr/>
        </p:nvSpPr>
        <p:spPr>
          <a:xfrm rot="-5400000">
            <a:off x="-1323375" y="3078750"/>
            <a:ext cx="4321500" cy="700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ÁREA DE ESTUDIOS 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13759b04ca5_0_3"/>
          <p:cNvSpPr/>
          <p:nvPr/>
        </p:nvSpPr>
        <p:spPr>
          <a:xfrm>
            <a:off x="1769450" y="1214550"/>
            <a:ext cx="4324500" cy="55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Algoritmos y estructura de datos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12" name="Google Shape;112;g13759b04ca5_0_3"/>
          <p:cNvSpPr/>
          <p:nvPr/>
        </p:nvSpPr>
        <p:spPr>
          <a:xfrm>
            <a:off x="1794500" y="5218250"/>
            <a:ext cx="4299600" cy="55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Aprendizaje automático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13759b04ca5_0_3"/>
          <p:cNvSpPr/>
          <p:nvPr/>
        </p:nvSpPr>
        <p:spPr>
          <a:xfrm>
            <a:off x="1769450" y="1935225"/>
            <a:ext cx="4324500" cy="59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Teoría de la computación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14" name="Google Shape;114;g13759b04ca5_0_3"/>
          <p:cNvSpPr/>
          <p:nvPr/>
        </p:nvSpPr>
        <p:spPr>
          <a:xfrm>
            <a:off x="1769450" y="2634850"/>
            <a:ext cx="4324500" cy="592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Lenguajes de programación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15" name="Google Shape;115;g13759b04ca5_0_3"/>
          <p:cNvSpPr/>
          <p:nvPr/>
        </p:nvSpPr>
        <p:spPr>
          <a:xfrm>
            <a:off x="1769450" y="3334475"/>
            <a:ext cx="4324500" cy="462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Sistemas operativos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16" name="Google Shape;116;g13759b04ca5_0_3"/>
          <p:cNvSpPr/>
          <p:nvPr/>
        </p:nvSpPr>
        <p:spPr>
          <a:xfrm>
            <a:off x="1769450" y="3903600"/>
            <a:ext cx="4324500" cy="550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Arquitectura del computador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17" name="Google Shape;117;g13759b04ca5_0_3"/>
          <p:cNvSpPr/>
          <p:nvPr/>
        </p:nvSpPr>
        <p:spPr>
          <a:xfrm>
            <a:off x="1769450" y="4560925"/>
            <a:ext cx="4324500" cy="55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200">
                <a:solidFill>
                  <a:schemeClr val="lt1"/>
                </a:solidFill>
              </a:rPr>
              <a:t>Ciencia de datos</a:t>
            </a:r>
            <a:endParaRPr sz="2200">
              <a:solidFill>
                <a:schemeClr val="lt1"/>
              </a:solidFill>
            </a:endParaRPr>
          </a:p>
        </p:txBody>
      </p:sp>
      <p:cxnSp>
        <p:nvCxnSpPr>
          <p:cNvPr id="118" name="Google Shape;118;g13759b04ca5_0_3"/>
          <p:cNvCxnSpPr>
            <a:stCxn id="113" idx="1"/>
            <a:endCxn id="113" idx="1"/>
          </p:cNvCxnSpPr>
          <p:nvPr/>
        </p:nvCxnSpPr>
        <p:spPr>
          <a:xfrm>
            <a:off x="1769450" y="22314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g13759b04ca5_0_3"/>
          <p:cNvCxnSpPr>
            <a:endCxn id="113" idx="1"/>
          </p:cNvCxnSpPr>
          <p:nvPr/>
        </p:nvCxnSpPr>
        <p:spPr>
          <a:xfrm>
            <a:off x="1541750" y="2227575"/>
            <a:ext cx="227700" cy="39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g13759b04ca5_0_3"/>
          <p:cNvCxnSpPr/>
          <p:nvPr/>
        </p:nvCxnSpPr>
        <p:spPr>
          <a:xfrm>
            <a:off x="1541750" y="2989575"/>
            <a:ext cx="227700" cy="39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g13759b04ca5_0_3"/>
          <p:cNvCxnSpPr/>
          <p:nvPr/>
        </p:nvCxnSpPr>
        <p:spPr>
          <a:xfrm>
            <a:off x="1541750" y="1471850"/>
            <a:ext cx="8400" cy="40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759b04ca5_0_14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Introducción a las ciencias computacionales</a:t>
            </a:r>
            <a:endParaRPr/>
          </a:p>
        </p:txBody>
      </p:sp>
      <p:sp>
        <p:nvSpPr>
          <p:cNvPr id="127" name="Google Shape;127;g13759b04ca5_0_14"/>
          <p:cNvSpPr txBox="1"/>
          <p:nvPr>
            <p:ph idx="1" type="body"/>
          </p:nvPr>
        </p:nvSpPr>
        <p:spPr>
          <a:xfrm>
            <a:off x="624950" y="1160025"/>
            <a:ext cx="113892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Historia de la 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Computación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Inicia con la creación de máquinas para ayudar en tareas de cálculos como el ábaco.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Primera calculadora mecánica: creada en 1623 por Wilhelm Schickard y Charles Babbage.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13759b04ca5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g13759b04ca5_0_14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30" name="Google Shape;130;g13759b04ca5_0_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g13759b04ca5_0_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g13759b04ca5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347" y="3497800"/>
            <a:ext cx="4638238" cy="238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759b04ca5_0_26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Software y Hardware</a:t>
            </a:r>
            <a:endParaRPr/>
          </a:p>
        </p:txBody>
      </p:sp>
      <p:sp>
        <p:nvSpPr>
          <p:cNvPr id="138" name="Google Shape;138;g13759b04ca5_0_26"/>
          <p:cNvSpPr txBox="1"/>
          <p:nvPr>
            <p:ph idx="1" type="body"/>
          </p:nvPr>
        </p:nvSpPr>
        <p:spPr>
          <a:xfrm>
            <a:off x="168100" y="975000"/>
            <a:ext cx="57726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Software: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Parte intangible (físicamente) de un computador. Soporte lógico utilizado por un computador.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13759b04ca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g13759b04ca5_0_26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41" name="Google Shape;141;g13759b04ca5_0_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g13759b04ca5_0_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g13759b04ca5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975" y="1856101"/>
            <a:ext cx="6028875" cy="338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3759b04ca5_0_26"/>
          <p:cNvSpPr/>
          <p:nvPr/>
        </p:nvSpPr>
        <p:spPr>
          <a:xfrm>
            <a:off x="1701551" y="3297978"/>
            <a:ext cx="2388000" cy="837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145" name="Google Shape;145;g13759b04ca5_0_26"/>
          <p:cNvSpPr/>
          <p:nvPr/>
        </p:nvSpPr>
        <p:spPr>
          <a:xfrm>
            <a:off x="2895550" y="4761850"/>
            <a:ext cx="2982600" cy="9606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Software de aplicación o programas utilitarios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46" name="Google Shape;146;g13759b04ca5_0_26"/>
          <p:cNvSpPr/>
          <p:nvPr/>
        </p:nvSpPr>
        <p:spPr>
          <a:xfrm>
            <a:off x="85725" y="4761849"/>
            <a:ext cx="2388000" cy="9606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Sistema operativo</a:t>
            </a:r>
            <a:endParaRPr sz="2600">
              <a:solidFill>
                <a:srgbClr val="FFFFFF"/>
              </a:solidFill>
            </a:endParaRPr>
          </a:p>
        </p:txBody>
      </p:sp>
      <p:cxnSp>
        <p:nvCxnSpPr>
          <p:cNvPr id="147" name="Google Shape;147;g13759b04ca5_0_26"/>
          <p:cNvCxnSpPr>
            <a:stCxn id="144" idx="2"/>
            <a:endCxn id="145" idx="0"/>
          </p:cNvCxnSpPr>
          <p:nvPr/>
        </p:nvCxnSpPr>
        <p:spPr>
          <a:xfrm flipH="1" rot="-5400000">
            <a:off x="3328151" y="3703278"/>
            <a:ext cx="626100" cy="14913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g13759b04ca5_0_26"/>
          <p:cNvCxnSpPr>
            <a:stCxn id="146" idx="0"/>
            <a:endCxn id="144" idx="2"/>
          </p:cNvCxnSpPr>
          <p:nvPr/>
        </p:nvCxnSpPr>
        <p:spPr>
          <a:xfrm rot="-5400000">
            <a:off x="1774575" y="3640899"/>
            <a:ext cx="626100" cy="16158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59b04ca5_0_38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Software y Hardware</a:t>
            </a:r>
            <a:endParaRPr/>
          </a:p>
        </p:txBody>
      </p:sp>
      <p:sp>
        <p:nvSpPr>
          <p:cNvPr id="154" name="Google Shape;154;g13759b04ca5_0_38"/>
          <p:cNvSpPr txBox="1"/>
          <p:nvPr>
            <p:ph idx="1" type="body"/>
          </p:nvPr>
        </p:nvSpPr>
        <p:spPr>
          <a:xfrm>
            <a:off x="85725" y="1160350"/>
            <a:ext cx="57726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30861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64285"/>
              <a:buChar char="•"/>
            </a:pPr>
            <a:r>
              <a:rPr b="1" lang="es-PE"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b="1" lang="es-PE">
                <a:latin typeface="Arial"/>
                <a:ea typeface="Arial"/>
                <a:cs typeface="Arial"/>
                <a:sym typeface="Arial"/>
              </a:rPr>
              <a:t>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0861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Parte física, representada en la computadora por sus partes mecánicas, electrónicas y magnéticas.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s-PE" sz="2800">
                <a:latin typeface="Arial"/>
                <a:ea typeface="Arial"/>
                <a:cs typeface="Arial"/>
                <a:sym typeface="Arial"/>
              </a:rPr>
              <a:t>odo lo que se puede tocar. </a:t>
            </a:r>
            <a:r>
              <a:rPr lang="es-PE">
                <a:latin typeface="Arial"/>
                <a:ea typeface="Arial"/>
                <a:cs typeface="Arial"/>
                <a:sym typeface="Arial"/>
              </a:rPr>
              <a:t>Formado por: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0861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CPU (unidad central de procesamiento)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0861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Memoria , Disco Duro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0861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Unidades de entrada o salida de datos.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5306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Monitor , Teclado , Mouse etc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30861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4285"/>
              <a:buFont typeface="Arial"/>
              <a:buChar char="•"/>
            </a:pPr>
            <a:r>
              <a:rPr lang="es-PE" sz="2800">
                <a:latin typeface="Arial"/>
                <a:ea typeface="Arial"/>
                <a:cs typeface="Arial"/>
                <a:sym typeface="Arial"/>
              </a:rPr>
              <a:t>Un Computador es el resultado de la suma de dos componentes: HARDWARE Y SOFTWARE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13759b04ca5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g13759b04ca5_0_38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57" name="Google Shape;157;g13759b04ca5_0_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13759b04ca5_0_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g13759b04ca5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975" y="1307901"/>
            <a:ext cx="6028875" cy="452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759b04ca5_0_50"/>
          <p:cNvSpPr txBox="1"/>
          <p:nvPr>
            <p:ph type="title"/>
          </p:nvPr>
        </p:nvSpPr>
        <p:spPr>
          <a:xfrm>
            <a:off x="1769445" y="136526"/>
            <a:ext cx="98193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/>
              <a:t>Lenguajes y Frameworks</a:t>
            </a:r>
            <a:endParaRPr/>
          </a:p>
        </p:txBody>
      </p:sp>
      <p:sp>
        <p:nvSpPr>
          <p:cNvPr id="165" name="Google Shape;165;g13759b04ca5_0_50"/>
          <p:cNvSpPr txBox="1"/>
          <p:nvPr>
            <p:ph idx="1" type="body"/>
          </p:nvPr>
        </p:nvSpPr>
        <p:spPr>
          <a:xfrm>
            <a:off x="119425" y="1114425"/>
            <a:ext cx="70587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10000"/>
          </a:bodyPr>
          <a:lstStyle/>
          <a:p>
            <a:pPr indent="-406082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ct val="100000"/>
              <a:buChar char="•"/>
            </a:pPr>
            <a:r>
              <a:rPr b="1" lang="es-PE" sz="8600">
                <a:latin typeface="Arial"/>
                <a:ea typeface="Arial"/>
                <a:cs typeface="Arial"/>
                <a:sym typeface="Arial"/>
              </a:rPr>
              <a:t>Lenguaje de Programación:</a:t>
            </a:r>
            <a:endParaRPr b="1" sz="8600">
              <a:latin typeface="Arial"/>
              <a:ea typeface="Arial"/>
              <a:cs typeface="Arial"/>
              <a:sym typeface="Arial"/>
            </a:endParaRPr>
          </a:p>
          <a:p>
            <a:pPr indent="-35552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s-PE" sz="6150">
                <a:latin typeface="Arial"/>
                <a:ea typeface="Arial"/>
                <a:cs typeface="Arial"/>
                <a:sym typeface="Arial"/>
              </a:rPr>
              <a:t>Conjunto de instrucciones (para resolver un problema) que permiten escribir una serie de órdenes, datos y algoritmos, crear aplicaciones o programas que puedan controlar un dispositivo.</a:t>
            </a:r>
            <a:endParaRPr sz="615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3759b04ca5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741" y="5883431"/>
            <a:ext cx="2772337" cy="83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g13759b04ca5_0_50"/>
          <p:cNvGrpSpPr/>
          <p:nvPr/>
        </p:nvGrpSpPr>
        <p:grpSpPr>
          <a:xfrm>
            <a:off x="254922" y="6013150"/>
            <a:ext cx="3591527" cy="780025"/>
            <a:chOff x="254922" y="6013150"/>
            <a:chExt cx="3591527" cy="780025"/>
          </a:xfrm>
        </p:grpSpPr>
        <p:pic>
          <p:nvPicPr>
            <p:cNvPr id="168" name="Google Shape;168;g13759b04ca5_0_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22" y="6266192"/>
              <a:ext cx="1923501" cy="3718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13759b04ca5_0_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0450" y="6013150"/>
              <a:ext cx="1385999" cy="780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g13759b04ca5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3625" y="1487763"/>
            <a:ext cx="4505000" cy="27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3759b04ca5_0_50"/>
          <p:cNvSpPr/>
          <p:nvPr/>
        </p:nvSpPr>
        <p:spPr>
          <a:xfrm>
            <a:off x="1011388" y="3074838"/>
            <a:ext cx="1606800" cy="7395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Máquina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72" name="Google Shape;172;g13759b04ca5_0_50"/>
          <p:cNvSpPr/>
          <p:nvPr/>
        </p:nvSpPr>
        <p:spPr>
          <a:xfrm>
            <a:off x="4774900" y="3074850"/>
            <a:ext cx="1978200" cy="739500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Programador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173" name="Google Shape;173;g13759b04ca5_0_50"/>
          <p:cNvSpPr txBox="1"/>
          <p:nvPr/>
        </p:nvSpPr>
        <p:spPr>
          <a:xfrm>
            <a:off x="254925" y="4556800"/>
            <a:ext cx="705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</a:pPr>
            <a:r>
              <a:rPr lang="es-PE" sz="2000">
                <a:solidFill>
                  <a:srgbClr val="002060"/>
                </a:solidFill>
              </a:rPr>
              <a:t>E</a:t>
            </a:r>
            <a:r>
              <a:rPr lang="es-PE" sz="2000">
                <a:solidFill>
                  <a:srgbClr val="002060"/>
                </a:solidFill>
              </a:rPr>
              <a:t>l programador consigue que su programa se comunique con el usuario final del mismo.</a:t>
            </a:r>
            <a:endParaRPr sz="2000"/>
          </a:p>
        </p:txBody>
      </p:sp>
      <p:cxnSp>
        <p:nvCxnSpPr>
          <p:cNvPr id="174" name="Google Shape;174;g13759b04ca5_0_50"/>
          <p:cNvCxnSpPr>
            <a:stCxn id="171" idx="3"/>
            <a:endCxn id="172" idx="1"/>
          </p:cNvCxnSpPr>
          <p:nvPr/>
        </p:nvCxnSpPr>
        <p:spPr>
          <a:xfrm>
            <a:off x="2618188" y="3444588"/>
            <a:ext cx="2156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g13759b04ca5_0_50"/>
          <p:cNvSpPr txBox="1"/>
          <p:nvPr/>
        </p:nvSpPr>
        <p:spPr>
          <a:xfrm>
            <a:off x="1952150" y="3083925"/>
            <a:ext cx="26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accent3"/>
                </a:solidFill>
              </a:rPr>
              <a:t>L</a:t>
            </a:r>
            <a:r>
              <a:rPr lang="es-PE" sz="2000">
                <a:solidFill>
                  <a:schemeClr val="accent3"/>
                </a:solidFill>
              </a:rPr>
              <a:t>enguaje de</a:t>
            </a:r>
            <a:r>
              <a:rPr lang="es-PE" sz="2000">
                <a:solidFill>
                  <a:srgbClr val="002060"/>
                </a:solidFill>
              </a:rPr>
              <a:t> </a:t>
            </a:r>
            <a:endParaRPr sz="600"/>
          </a:p>
        </p:txBody>
      </p:sp>
      <p:sp>
        <p:nvSpPr>
          <p:cNvPr id="176" name="Google Shape;176;g13759b04ca5_0_50"/>
          <p:cNvSpPr txBox="1"/>
          <p:nvPr/>
        </p:nvSpPr>
        <p:spPr>
          <a:xfrm>
            <a:off x="1952150" y="33435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chemeClr val="accent3"/>
                </a:solidFill>
              </a:rPr>
              <a:t>programación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7" name="Google Shape;177;g13759b04ca5_0_50"/>
          <p:cNvSpPr txBox="1"/>
          <p:nvPr/>
        </p:nvSpPr>
        <p:spPr>
          <a:xfrm>
            <a:off x="1408550" y="3729075"/>
            <a:ext cx="48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PE" sz="2000">
                <a:solidFill>
                  <a:srgbClr val="4A86E8"/>
                </a:solidFill>
              </a:rPr>
              <a:t>Añadiendo una interfaz 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tilla-certus ppt">
  <a:themeElements>
    <a:clrScheme name="Certus">
      <a:dk1>
        <a:srgbClr val="000000"/>
      </a:dk1>
      <a:lt1>
        <a:srgbClr val="FFFFFF"/>
      </a:lt1>
      <a:dk2>
        <a:srgbClr val="192A66"/>
      </a:dk2>
      <a:lt2>
        <a:srgbClr val="E7E6E6"/>
      </a:lt2>
      <a:accent1>
        <a:srgbClr val="2BB5E4"/>
      </a:accent1>
      <a:accent2>
        <a:srgbClr val="EE196B"/>
      </a:accent2>
      <a:accent3>
        <a:srgbClr val="9F07AA"/>
      </a:accent3>
      <a:accent4>
        <a:srgbClr val="00C3CF"/>
      </a:accent4>
      <a:accent5>
        <a:srgbClr val="4472C4"/>
      </a:accent5>
      <a:accent6>
        <a:srgbClr val="70AD47"/>
      </a:accent6>
      <a:hlink>
        <a:srgbClr val="0563C1"/>
      </a:hlink>
      <a:folHlink>
        <a:srgbClr val="EFF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2019-11-19T20:06:01Z</dcterms:created>
  <dc:creator>Microsoft Office User</dc:creator>
</cp:coreProperties>
</file>